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haansoftxlsx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1" r:id="rId5"/>
    <p:sldMasterId id="2147483653" r:id="rId6"/>
  </p:sldMasterIdLst>
  <p:notesMasterIdLst>
    <p:notesMasterId r:id="rId20"/>
  </p:notesMasterIdLst>
  <p:sldIdLst>
    <p:sldId id="256" r:id="rId7"/>
    <p:sldId id="297" r:id="rId8"/>
    <p:sldId id="272" r:id="rId9"/>
    <p:sldId id="265" r:id="rId10"/>
    <p:sldId id="279" r:id="rId11"/>
    <p:sldId id="296" r:id="rId12"/>
    <p:sldId id="289" r:id="rId13"/>
    <p:sldId id="302" r:id="rId14"/>
    <p:sldId id="299" r:id="rId15"/>
    <p:sldId id="301" r:id="rId16"/>
    <p:sldId id="293" r:id="rId17"/>
    <p:sldId id="298" r:id="rId18"/>
    <p:sldId id="264" r:id="rId1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3" orient="horz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9941"/>
    <a:srgbClr val="A4D1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990A19-7917-4285-9D39-AFDBAAFD96BA}" v="31" dt="2020-05-26T11:43:02.9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0" autoAdjust="0"/>
    <p:restoredTop sz="94660"/>
  </p:normalViewPr>
  <p:slideViewPr>
    <p:cSldViewPr>
      <p:cViewPr varScale="1">
        <p:scale>
          <a:sx n="110" d="100"/>
          <a:sy n="110" d="100"/>
        </p:scale>
        <p:origin x="778" y="67"/>
      </p:cViewPr>
      <p:guideLst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49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1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376834473588966E-2"/>
          <c:y val="5.2203248031496063E-2"/>
          <c:w val="0.88286583748759095"/>
          <c:h val="0.8785674212598425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DC-4465-A5C1-C504EB05625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4DC-4465-A5C1-C504EB05625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DC-4465-A5C1-C504EB0562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100"/>
        <c:axId val="1092898960"/>
        <c:axId val="1092904400"/>
      </c:barChart>
      <c:catAx>
        <c:axId val="10928989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hu-HU"/>
          </a:p>
        </c:txPr>
        <c:crossAx val="1092904400"/>
        <c:crosses val="autoZero"/>
        <c:auto val="1"/>
        <c:lblAlgn val="ctr"/>
        <c:lblOffset val="100"/>
        <c:noMultiLvlLbl val="0"/>
      </c:catAx>
      <c:valAx>
        <c:axId val="1092904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hu-HU"/>
          </a:p>
        </c:txPr>
        <c:crossAx val="10928989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376834473588966E-2"/>
          <c:y val="5.2203248031496063E-2"/>
          <c:w val="0.88286583748759095"/>
          <c:h val="0.8785674212598425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DC-4465-A5C1-C504EB05625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4DC-4465-A5C1-C504EB05625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DC-4465-A5C1-C504EB0562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100"/>
        <c:axId val="1092898960"/>
        <c:axId val="1092904400"/>
      </c:barChart>
      <c:catAx>
        <c:axId val="10928989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hu-HU"/>
          </a:p>
        </c:txPr>
        <c:crossAx val="1092904400"/>
        <c:crosses val="autoZero"/>
        <c:auto val="1"/>
        <c:lblAlgn val="ctr"/>
        <c:lblOffset val="100"/>
        <c:noMultiLvlLbl val="0"/>
      </c:catAx>
      <c:valAx>
        <c:axId val="1092904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hu-HU"/>
          </a:p>
        </c:txPr>
        <c:crossAx val="10928989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376834473588966E-2"/>
          <c:y val="5.2203248031496063E-2"/>
          <c:w val="0.88286583748759095"/>
          <c:h val="0.8785674212598425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DC-4465-A5C1-C504EB05625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4DC-4465-A5C1-C504EB05625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DC-4465-A5C1-C504EB0562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100"/>
        <c:axId val="1092898960"/>
        <c:axId val="1092904400"/>
      </c:barChart>
      <c:catAx>
        <c:axId val="10928989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hu-HU"/>
          </a:p>
        </c:txPr>
        <c:crossAx val="1092904400"/>
        <c:crosses val="autoZero"/>
        <c:auto val="1"/>
        <c:lblAlgn val="ctr"/>
        <c:lblOffset val="100"/>
        <c:noMultiLvlLbl val="0"/>
      </c:catAx>
      <c:valAx>
        <c:axId val="1092904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hu-HU"/>
          </a:p>
        </c:txPr>
        <c:crossAx val="10928989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11180952" cy="6019048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11133333" cy="6704762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Tartalom helye 6"/>
        <cdr:cNvPicPr>
          <a:picLocks xmlns:a="http://schemas.openxmlformats.org/drawingml/2006/main" noGrp="1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296017" y="2119532"/>
          <a:ext cx="7701566" cy="3865123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2C9DF-86FE-479C-8AB6-675104010D99}" type="datetimeFigureOut">
              <a:rPr lang="hu-HU" smtClean="0"/>
              <a:t>2020. 10. 11.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0EF3A8-5B94-4B90-B9C1-B284FB4144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6793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EF3A8-5B94-4B90-B9C1-B284FB414469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58830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EF3A8-5B94-4B90-B9C1-B284FB414469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11082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04411A-93A1-4244-8234-04967A69D539}" type="slidenum">
              <a:rPr lang="hu-HU" smtClean="0"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5471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EF3A8-5B94-4B90-B9C1-B284FB414469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008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23878"/>
            <a:ext cx="9144000" cy="51754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241422"/>
            <a:ext cx="9144000" cy="4320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pic>
        <p:nvPicPr>
          <p:cNvPr id="1027" name="Picture 3" descr="G:\002-KIMS BUSINESS\007-02-Googleslidesppt\02-GSppt-Contents-Kim\20170429\07-\item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442" y="310690"/>
            <a:ext cx="6414918" cy="325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2" name="Rectangle 1"/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98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16216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30" name="Group 2">
            <a:extLst>
              <a:ext uri="{FF2B5EF4-FFF2-40B4-BE49-F238E27FC236}">
                <a16:creationId xmlns:a16="http://schemas.microsoft.com/office/drawing/2014/main" id="{8B87355E-D241-4F84-8E34-F12EFC8C5311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31" name="Rectangle 1">
              <a:extLst>
                <a:ext uri="{FF2B5EF4-FFF2-40B4-BE49-F238E27FC236}">
                  <a16:creationId xmlns:a16="http://schemas.microsoft.com/office/drawing/2014/main" id="{8A80B83A-8DB6-4419-B9E6-5F4B7AD8250B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6">
              <a:extLst>
                <a:ext uri="{FF2B5EF4-FFF2-40B4-BE49-F238E27FC236}">
                  <a16:creationId xmlns:a16="http://schemas.microsoft.com/office/drawing/2014/main" id="{43C72C95-08A5-4AE8-AA2B-7F0F1D15237D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F744013E-0792-4E51-B21F-CE2E88A9BDF0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8">
              <a:extLst>
                <a:ext uri="{FF2B5EF4-FFF2-40B4-BE49-F238E27FC236}">
                  <a16:creationId xmlns:a16="http://schemas.microsoft.com/office/drawing/2014/main" id="{5048D8BC-6BEB-40DA-A91D-AE076BF3D670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11">
              <a:extLst>
                <a:ext uri="{FF2B5EF4-FFF2-40B4-BE49-F238E27FC236}">
                  <a16:creationId xmlns:a16="http://schemas.microsoft.com/office/drawing/2014/main" id="{80C6D9FC-EAE8-4EFC-AD4C-7A54C93E55DE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12">
              <a:extLst>
                <a:ext uri="{FF2B5EF4-FFF2-40B4-BE49-F238E27FC236}">
                  <a16:creationId xmlns:a16="http://schemas.microsoft.com/office/drawing/2014/main" id="{8CA4EF62-C0AE-487F-99C8-557E9C34CF58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13">
              <a:extLst>
                <a:ext uri="{FF2B5EF4-FFF2-40B4-BE49-F238E27FC236}">
                  <a16:creationId xmlns:a16="http://schemas.microsoft.com/office/drawing/2014/main" id="{C99470B5-F69C-47A6-A008-A055BC5A021B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14">
              <a:extLst>
                <a:ext uri="{FF2B5EF4-FFF2-40B4-BE49-F238E27FC236}">
                  <a16:creationId xmlns:a16="http://schemas.microsoft.com/office/drawing/2014/main" id="{0B0E86D1-5B0C-4381-A5AE-15D3B0AA4D84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15">
              <a:extLst>
                <a:ext uri="{FF2B5EF4-FFF2-40B4-BE49-F238E27FC236}">
                  <a16:creationId xmlns:a16="http://schemas.microsoft.com/office/drawing/2014/main" id="{87B717A4-B04E-47EF-9C2D-21FC12E3AC70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16">
              <a:extLst>
                <a:ext uri="{FF2B5EF4-FFF2-40B4-BE49-F238E27FC236}">
                  <a16:creationId xmlns:a16="http://schemas.microsoft.com/office/drawing/2014/main" id="{08993359-6EE8-4F9B-A1B6-07CADFE356A7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id="{28BBF0BD-20A1-4BE9-8F51-98ACCA87025F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18">
              <a:extLst>
                <a:ext uri="{FF2B5EF4-FFF2-40B4-BE49-F238E27FC236}">
                  <a16:creationId xmlns:a16="http://schemas.microsoft.com/office/drawing/2014/main" id="{E5999C32-E7D0-45EA-9ED9-5C3EBEF6D1A2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id="{493FEA4D-D2EC-42FF-815F-E1C62644F9D6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20">
              <a:extLst>
                <a:ext uri="{FF2B5EF4-FFF2-40B4-BE49-F238E27FC236}">
                  <a16:creationId xmlns:a16="http://schemas.microsoft.com/office/drawing/2014/main" id="{DD68CD7F-C635-4A31-91AE-B21DDAD2D667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21">
              <a:extLst>
                <a:ext uri="{FF2B5EF4-FFF2-40B4-BE49-F238E27FC236}">
                  <a16:creationId xmlns:a16="http://schemas.microsoft.com/office/drawing/2014/main" id="{7EBF13E9-9DF3-4DA7-870E-B2463BDBB2FD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22">
              <a:extLst>
                <a:ext uri="{FF2B5EF4-FFF2-40B4-BE49-F238E27FC236}">
                  <a16:creationId xmlns:a16="http://schemas.microsoft.com/office/drawing/2014/main" id="{DFA2D170-A948-4315-9FB0-2033E3DE34DA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7361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107504" y="123478"/>
            <a:ext cx="8928992" cy="489654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5486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71550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755" y="1131590"/>
            <a:ext cx="3312368" cy="294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1154419" y="1237310"/>
            <a:ext cx="3043041" cy="18420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171" y="1117462"/>
            <a:ext cx="3312368" cy="294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898835" y="1223182"/>
            <a:ext cx="3043041" cy="18420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63647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572000" cy="171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572000" y="1715444"/>
            <a:ext cx="4572000" cy="171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0" y="3433500"/>
            <a:ext cx="4572000" cy="171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1326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923928" y="0"/>
            <a:ext cx="5220072" cy="31478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11560" y="2787774"/>
            <a:ext cx="2880320" cy="20162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32264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32918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360793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82525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그림 개체 틀 14">
            <a:extLst>
              <a:ext uri="{FF2B5EF4-FFF2-40B4-BE49-F238E27FC236}">
                <a16:creationId xmlns:a16="http://schemas.microsoft.com/office/drawing/2014/main" id="{9ECFE99B-B579-4A3C-A87A-75084AC09EE1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499992" cy="2499742"/>
          </a:xfrm>
          <a:custGeom>
            <a:avLst/>
            <a:gdLst>
              <a:gd name="connsiteX0" fmla="*/ 0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1368152 h 2499742"/>
              <a:gd name="connsiteX3" fmla="*/ 3372247 w 4499992"/>
              <a:gd name="connsiteY3" fmla="*/ 1368152 h 2499742"/>
              <a:gd name="connsiteX4" fmla="*/ 3372247 w 4499992"/>
              <a:gd name="connsiteY4" fmla="*/ 2499742 h 2499742"/>
              <a:gd name="connsiteX5" fmla="*/ 0 w 4499992"/>
              <a:gd name="connsiteY5" fmla="*/ 249974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4499992" y="0"/>
                </a:lnTo>
                <a:lnTo>
                  <a:pt x="4499992" y="1368152"/>
                </a:lnTo>
                <a:lnTo>
                  <a:pt x="3372247" y="1368152"/>
                </a:lnTo>
                <a:lnTo>
                  <a:pt x="3372247" y="2499742"/>
                </a:lnTo>
                <a:lnTo>
                  <a:pt x="0" y="24997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id="{F4858D0D-29DA-4F26-AF18-C0DEB17ABC84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4644008" y="0"/>
            <a:ext cx="4499992" cy="2499742"/>
          </a:xfrm>
          <a:custGeom>
            <a:avLst/>
            <a:gdLst>
              <a:gd name="connsiteX0" fmla="*/ 0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2499742 h 2499742"/>
              <a:gd name="connsiteX3" fmla="*/ 1137667 w 4499992"/>
              <a:gd name="connsiteY3" fmla="*/ 2499742 h 2499742"/>
              <a:gd name="connsiteX4" fmla="*/ 1137667 w 4499992"/>
              <a:gd name="connsiteY4" fmla="*/ 1368152 h 2499742"/>
              <a:gd name="connsiteX5" fmla="*/ 0 w 4499992"/>
              <a:gd name="connsiteY5" fmla="*/ 136815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4499992" y="0"/>
                </a:lnTo>
                <a:lnTo>
                  <a:pt x="4499992" y="2499742"/>
                </a:lnTo>
                <a:lnTo>
                  <a:pt x="1137667" y="2499742"/>
                </a:lnTo>
                <a:lnTo>
                  <a:pt x="1137667" y="1368152"/>
                </a:lnTo>
                <a:lnTo>
                  <a:pt x="0" y="13681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id="{400095AA-D917-4540-B014-EEDB5478D0D8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4644008" y="2643759"/>
            <a:ext cx="4499992" cy="2499742"/>
          </a:xfrm>
          <a:custGeom>
            <a:avLst/>
            <a:gdLst>
              <a:gd name="connsiteX0" fmla="*/ 1137667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2499742 h 2499742"/>
              <a:gd name="connsiteX3" fmla="*/ 0 w 4499992"/>
              <a:gd name="connsiteY3" fmla="*/ 2499742 h 2499742"/>
              <a:gd name="connsiteX4" fmla="*/ 0 w 4499992"/>
              <a:gd name="connsiteY4" fmla="*/ 1118616 h 2499742"/>
              <a:gd name="connsiteX5" fmla="*/ 1137667 w 4499992"/>
              <a:gd name="connsiteY5" fmla="*/ 1118616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1137667" y="0"/>
                </a:moveTo>
                <a:lnTo>
                  <a:pt x="4499992" y="0"/>
                </a:lnTo>
                <a:lnTo>
                  <a:pt x="4499992" y="2499742"/>
                </a:lnTo>
                <a:lnTo>
                  <a:pt x="0" y="2499742"/>
                </a:lnTo>
                <a:lnTo>
                  <a:pt x="0" y="1118616"/>
                </a:lnTo>
                <a:lnTo>
                  <a:pt x="1137667" y="111861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그림 개체 틀 15">
            <a:extLst>
              <a:ext uri="{FF2B5EF4-FFF2-40B4-BE49-F238E27FC236}">
                <a16:creationId xmlns:a16="http://schemas.microsoft.com/office/drawing/2014/main" id="{E797F658-C176-47C2-AEB4-F20B23921179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0" y="2643759"/>
            <a:ext cx="4499992" cy="2499742"/>
          </a:xfrm>
          <a:custGeom>
            <a:avLst/>
            <a:gdLst>
              <a:gd name="connsiteX0" fmla="*/ 0 w 4499992"/>
              <a:gd name="connsiteY0" fmla="*/ 0 h 2499742"/>
              <a:gd name="connsiteX1" fmla="*/ 3372247 w 4499992"/>
              <a:gd name="connsiteY1" fmla="*/ 0 h 2499742"/>
              <a:gd name="connsiteX2" fmla="*/ 3372247 w 4499992"/>
              <a:gd name="connsiteY2" fmla="*/ 1118616 h 2499742"/>
              <a:gd name="connsiteX3" fmla="*/ 4499992 w 4499992"/>
              <a:gd name="connsiteY3" fmla="*/ 1118616 h 2499742"/>
              <a:gd name="connsiteX4" fmla="*/ 4499992 w 4499992"/>
              <a:gd name="connsiteY4" fmla="*/ 2499742 h 2499742"/>
              <a:gd name="connsiteX5" fmla="*/ 0 w 4499992"/>
              <a:gd name="connsiteY5" fmla="*/ 249974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3372247" y="0"/>
                </a:lnTo>
                <a:lnTo>
                  <a:pt x="3372247" y="1118616"/>
                </a:lnTo>
                <a:lnTo>
                  <a:pt x="4499992" y="1118616"/>
                </a:lnTo>
                <a:lnTo>
                  <a:pt x="4499992" y="2499742"/>
                </a:lnTo>
                <a:lnTo>
                  <a:pt x="0" y="24997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4550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491880" y="2571750"/>
            <a:ext cx="2160240" cy="25717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652120" y="2571750"/>
            <a:ext cx="349188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0" y="2561481"/>
            <a:ext cx="1740797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739834" y="2561481"/>
            <a:ext cx="1752046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0" y="3857625"/>
            <a:ext cx="3491880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57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4572000" y="0"/>
            <a:ext cx="457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42147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0" y="1347614"/>
            <a:ext cx="9144000" cy="2448272"/>
            <a:chOff x="0" y="1347614"/>
            <a:chExt cx="9144000" cy="2448272"/>
          </a:xfrm>
          <a:solidFill>
            <a:srgbClr val="649941">
              <a:alpha val="85000"/>
            </a:srgbClr>
          </a:solidFill>
        </p:grpSpPr>
        <p:sp>
          <p:nvSpPr>
            <p:cNvPr id="2" name="Rectangle 1"/>
            <p:cNvSpPr/>
            <p:nvPr userDrawn="1"/>
          </p:nvSpPr>
          <p:spPr>
            <a:xfrm>
              <a:off x="0" y="1347614"/>
              <a:ext cx="9144000" cy="2448272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1923678"/>
              <a:ext cx="9144000" cy="1224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63027" y="2155604"/>
            <a:ext cx="4880973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63027" y="2629180"/>
            <a:ext cx="4880973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267744" y="0"/>
            <a:ext cx="4608512" cy="5143500"/>
            <a:chOff x="0" y="1347614"/>
            <a:chExt cx="9144000" cy="2448272"/>
          </a:xfrm>
          <a:solidFill>
            <a:srgbClr val="649941">
              <a:alpha val="85000"/>
            </a:srgbClr>
          </a:solidFill>
        </p:grpSpPr>
        <p:sp>
          <p:nvSpPr>
            <p:cNvPr id="6" name="Rectangle 5"/>
            <p:cNvSpPr/>
            <p:nvPr userDrawn="1"/>
          </p:nvSpPr>
          <p:spPr>
            <a:xfrm>
              <a:off x="0" y="1347614"/>
              <a:ext cx="9144000" cy="2448272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86000" y="1347614"/>
              <a:ext cx="4572000" cy="24482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363838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393990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G:\002-KIMS BUSINESS\007-02-Googleslidesppt\02-GSppt-Contents-Kim\20170429\07-\item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162"/>
            <a:ext cx="2527764" cy="252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3" name="Group 2">
            <a:extLst>
              <a:ext uri="{FF2B5EF4-FFF2-40B4-BE49-F238E27FC236}">
                <a16:creationId xmlns:a16="http://schemas.microsoft.com/office/drawing/2014/main" id="{75A1F0C8-ADE8-49C0-9621-BADA30C5AA62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24" name="Rectangle 1">
              <a:extLst>
                <a:ext uri="{FF2B5EF4-FFF2-40B4-BE49-F238E27FC236}">
                  <a16:creationId xmlns:a16="http://schemas.microsoft.com/office/drawing/2014/main" id="{F8E22D68-A56D-46FD-BC42-93B4EAE80021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6">
              <a:extLst>
                <a:ext uri="{FF2B5EF4-FFF2-40B4-BE49-F238E27FC236}">
                  <a16:creationId xmlns:a16="http://schemas.microsoft.com/office/drawing/2014/main" id="{8D24A598-D874-4C08-BEA7-301F153CADDB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7">
              <a:extLst>
                <a:ext uri="{FF2B5EF4-FFF2-40B4-BE49-F238E27FC236}">
                  <a16:creationId xmlns:a16="http://schemas.microsoft.com/office/drawing/2014/main" id="{53A13DC6-0EDF-4A8E-8E4D-81768F1DF80B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8">
              <a:extLst>
                <a:ext uri="{FF2B5EF4-FFF2-40B4-BE49-F238E27FC236}">
                  <a16:creationId xmlns:a16="http://schemas.microsoft.com/office/drawing/2014/main" id="{F2E441BD-7BE9-4A75-9DB5-735EC46026C2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C0BF37B3-A371-4645-A8AB-6294FA0012B1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12">
              <a:extLst>
                <a:ext uri="{FF2B5EF4-FFF2-40B4-BE49-F238E27FC236}">
                  <a16:creationId xmlns:a16="http://schemas.microsoft.com/office/drawing/2014/main" id="{D1F581C4-49C2-4733-8878-B70E3BB3F716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562264D-B2F2-4788-B47F-5919F0A03323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1D2413AA-E9C9-4063-A40F-31C3653DDF8F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15">
              <a:extLst>
                <a:ext uri="{FF2B5EF4-FFF2-40B4-BE49-F238E27FC236}">
                  <a16:creationId xmlns:a16="http://schemas.microsoft.com/office/drawing/2014/main" id="{98EE8A88-944E-4EAF-802A-76F8CA0050AD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16">
              <a:extLst>
                <a:ext uri="{FF2B5EF4-FFF2-40B4-BE49-F238E27FC236}">
                  <a16:creationId xmlns:a16="http://schemas.microsoft.com/office/drawing/2014/main" id="{0A2BE1D3-6B9D-4BA7-AAC7-928A6AA44D80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17">
              <a:extLst>
                <a:ext uri="{FF2B5EF4-FFF2-40B4-BE49-F238E27FC236}">
                  <a16:creationId xmlns:a16="http://schemas.microsoft.com/office/drawing/2014/main" id="{576E8FCF-68A2-4B49-93A1-8F3AE723DA83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18">
              <a:extLst>
                <a:ext uri="{FF2B5EF4-FFF2-40B4-BE49-F238E27FC236}">
                  <a16:creationId xmlns:a16="http://schemas.microsoft.com/office/drawing/2014/main" id="{E38FF078-492E-46D5-B6EE-4FF39A801B41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19">
              <a:extLst>
                <a:ext uri="{FF2B5EF4-FFF2-40B4-BE49-F238E27FC236}">
                  <a16:creationId xmlns:a16="http://schemas.microsoft.com/office/drawing/2014/main" id="{CE554615-93B8-4E75-BBD0-67603689B6A1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20">
              <a:extLst>
                <a:ext uri="{FF2B5EF4-FFF2-40B4-BE49-F238E27FC236}">
                  <a16:creationId xmlns:a16="http://schemas.microsoft.com/office/drawing/2014/main" id="{AC36994E-976C-4B08-8784-AAC20FDF60E3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21">
              <a:extLst>
                <a:ext uri="{FF2B5EF4-FFF2-40B4-BE49-F238E27FC236}">
                  <a16:creationId xmlns:a16="http://schemas.microsoft.com/office/drawing/2014/main" id="{7EEBE4CE-D8B6-495B-ACCE-C188E8DF4878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22">
              <a:extLst>
                <a:ext uri="{FF2B5EF4-FFF2-40B4-BE49-F238E27FC236}">
                  <a16:creationId xmlns:a16="http://schemas.microsoft.com/office/drawing/2014/main" id="{FD50BD70-C637-458B-8952-261DED7CC717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1325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gradFill>
          <a:gsLst>
            <a:gs pos="0">
              <a:schemeClr val="bg1"/>
            </a:gs>
            <a:gs pos="100000">
              <a:schemeClr val="accent1">
                <a:tint val="23500"/>
                <a:satMod val="160000"/>
                <a:alpha val="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24985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107504" y="123478"/>
            <a:ext cx="8928992" cy="489654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5486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71550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51170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107504" y="1131590"/>
            <a:ext cx="8928992" cy="388843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40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83568" y="1335357"/>
            <a:ext cx="1296144" cy="101159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83568" y="2527876"/>
            <a:ext cx="1296144" cy="101159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83568" y="3720395"/>
            <a:ext cx="1296144" cy="101159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2166260" y="1335357"/>
            <a:ext cx="6977740" cy="1011600"/>
          </a:xfrm>
          <a:prstGeom prst="rect">
            <a:avLst/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2166260" y="2527876"/>
            <a:ext cx="6977740" cy="1011600"/>
          </a:xfrm>
          <a:prstGeom prst="rect">
            <a:avLst/>
          </a:prstGeom>
          <a:solidFill>
            <a:schemeClr val="accent2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Rectangle 28"/>
          <p:cNvSpPr/>
          <p:nvPr userDrawn="1"/>
        </p:nvSpPr>
        <p:spPr>
          <a:xfrm>
            <a:off x="2166260" y="3720395"/>
            <a:ext cx="6977740" cy="101160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0" y="1335357"/>
            <a:ext cx="511906" cy="101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Rectangle 30"/>
          <p:cNvSpPr/>
          <p:nvPr userDrawn="1"/>
        </p:nvSpPr>
        <p:spPr>
          <a:xfrm>
            <a:off x="0" y="2527876"/>
            <a:ext cx="511906" cy="101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Rectangle 31"/>
          <p:cNvSpPr/>
          <p:nvPr userDrawn="1"/>
        </p:nvSpPr>
        <p:spPr>
          <a:xfrm>
            <a:off x="0" y="3720395"/>
            <a:ext cx="511906" cy="1011600"/>
          </a:xfrm>
          <a:prstGeom prst="rect">
            <a:avLst/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3" name="Group 2">
            <a:extLst>
              <a:ext uri="{FF2B5EF4-FFF2-40B4-BE49-F238E27FC236}">
                <a16:creationId xmlns:a16="http://schemas.microsoft.com/office/drawing/2014/main" id="{6E3CB9E0-2383-4255-9EF1-8268A614EEEE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34" name="Rectangle 1">
              <a:extLst>
                <a:ext uri="{FF2B5EF4-FFF2-40B4-BE49-F238E27FC236}">
                  <a16:creationId xmlns:a16="http://schemas.microsoft.com/office/drawing/2014/main" id="{4B0CF6BD-3392-4544-A141-29F47B1CE57E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6">
              <a:extLst>
                <a:ext uri="{FF2B5EF4-FFF2-40B4-BE49-F238E27FC236}">
                  <a16:creationId xmlns:a16="http://schemas.microsoft.com/office/drawing/2014/main" id="{622324D8-4779-4A27-9B32-A15B60CA1E3F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7">
              <a:extLst>
                <a:ext uri="{FF2B5EF4-FFF2-40B4-BE49-F238E27FC236}">
                  <a16:creationId xmlns:a16="http://schemas.microsoft.com/office/drawing/2014/main" id="{70D2B963-189F-4326-8718-BF324BCA16CC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8">
              <a:extLst>
                <a:ext uri="{FF2B5EF4-FFF2-40B4-BE49-F238E27FC236}">
                  <a16:creationId xmlns:a16="http://schemas.microsoft.com/office/drawing/2014/main" id="{7759F427-4CFF-402D-BAC9-E6272942E259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11">
              <a:extLst>
                <a:ext uri="{FF2B5EF4-FFF2-40B4-BE49-F238E27FC236}">
                  <a16:creationId xmlns:a16="http://schemas.microsoft.com/office/drawing/2014/main" id="{21B2D139-E4A6-4AA1-9E91-EB0C320C9588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12">
              <a:extLst>
                <a:ext uri="{FF2B5EF4-FFF2-40B4-BE49-F238E27FC236}">
                  <a16:creationId xmlns:a16="http://schemas.microsoft.com/office/drawing/2014/main" id="{E22D69FE-AEE2-458A-BB65-4421D40B3C1E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13">
              <a:extLst>
                <a:ext uri="{FF2B5EF4-FFF2-40B4-BE49-F238E27FC236}">
                  <a16:creationId xmlns:a16="http://schemas.microsoft.com/office/drawing/2014/main" id="{3E9B7D25-0B74-47AD-A341-CC17CE7D3CF2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14">
              <a:extLst>
                <a:ext uri="{FF2B5EF4-FFF2-40B4-BE49-F238E27FC236}">
                  <a16:creationId xmlns:a16="http://schemas.microsoft.com/office/drawing/2014/main" id="{18243A91-A937-4727-AA0C-64F7155E171A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15">
              <a:extLst>
                <a:ext uri="{FF2B5EF4-FFF2-40B4-BE49-F238E27FC236}">
                  <a16:creationId xmlns:a16="http://schemas.microsoft.com/office/drawing/2014/main" id="{DB98DEF8-FADC-4903-9196-0628B7FF4D70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16">
              <a:extLst>
                <a:ext uri="{FF2B5EF4-FFF2-40B4-BE49-F238E27FC236}">
                  <a16:creationId xmlns:a16="http://schemas.microsoft.com/office/drawing/2014/main" id="{476076CE-F29A-4765-BAB5-55EF8812AA28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17">
              <a:extLst>
                <a:ext uri="{FF2B5EF4-FFF2-40B4-BE49-F238E27FC236}">
                  <a16:creationId xmlns:a16="http://schemas.microsoft.com/office/drawing/2014/main" id="{7564AFBA-D0EF-48DA-A6B6-20BBAB6A51EF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18">
              <a:extLst>
                <a:ext uri="{FF2B5EF4-FFF2-40B4-BE49-F238E27FC236}">
                  <a16:creationId xmlns:a16="http://schemas.microsoft.com/office/drawing/2014/main" id="{95C98BE3-6F7D-4D6D-A2E6-A7DCB674C51A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19">
              <a:extLst>
                <a:ext uri="{FF2B5EF4-FFF2-40B4-BE49-F238E27FC236}">
                  <a16:creationId xmlns:a16="http://schemas.microsoft.com/office/drawing/2014/main" id="{9654DC83-FBA6-4C1B-8A2E-CCDCC688FEE7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20">
              <a:extLst>
                <a:ext uri="{FF2B5EF4-FFF2-40B4-BE49-F238E27FC236}">
                  <a16:creationId xmlns:a16="http://schemas.microsoft.com/office/drawing/2014/main" id="{09B23FBB-894F-4244-A484-4FA3442C3C2D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21">
              <a:extLst>
                <a:ext uri="{FF2B5EF4-FFF2-40B4-BE49-F238E27FC236}">
                  <a16:creationId xmlns:a16="http://schemas.microsoft.com/office/drawing/2014/main" id="{04F25DA4-74DC-4F1B-9ACF-4FA301DEEDD5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22">
              <a:extLst>
                <a:ext uri="{FF2B5EF4-FFF2-40B4-BE49-F238E27FC236}">
                  <a16:creationId xmlns:a16="http://schemas.microsoft.com/office/drawing/2014/main" id="{47C35BF7-5E1C-4341-8835-40B8D75CE509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6"/>
          <p:cNvSpPr/>
          <p:nvPr userDrawn="1"/>
        </p:nvSpPr>
        <p:spPr>
          <a:xfrm>
            <a:off x="3563888" y="1459377"/>
            <a:ext cx="3312127" cy="360000"/>
          </a:xfrm>
          <a:prstGeom prst="homePlate">
            <a:avLst>
              <a:gd name="adj" fmla="val 58282"/>
            </a:avLst>
          </a:prstGeom>
          <a:solidFill>
            <a:schemeClr val="accent4">
              <a:lumMod val="60000"/>
              <a:lumOff val="4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Pentagon 7"/>
          <p:cNvSpPr/>
          <p:nvPr userDrawn="1"/>
        </p:nvSpPr>
        <p:spPr>
          <a:xfrm>
            <a:off x="3563888" y="1963541"/>
            <a:ext cx="3672128" cy="360000"/>
          </a:xfrm>
          <a:prstGeom prst="homePlate">
            <a:avLst>
              <a:gd name="adj" fmla="val 58282"/>
            </a:avLst>
          </a:prstGeom>
          <a:solidFill>
            <a:schemeClr val="accent3">
              <a:lumMod val="60000"/>
              <a:lumOff val="4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Pentagon 8"/>
          <p:cNvSpPr/>
          <p:nvPr userDrawn="1"/>
        </p:nvSpPr>
        <p:spPr>
          <a:xfrm>
            <a:off x="3563888" y="2467705"/>
            <a:ext cx="4032128" cy="360000"/>
          </a:xfrm>
          <a:prstGeom prst="homePlate">
            <a:avLst>
              <a:gd name="adj" fmla="val 58282"/>
            </a:avLst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Pentagon 11"/>
          <p:cNvSpPr/>
          <p:nvPr userDrawn="1"/>
        </p:nvSpPr>
        <p:spPr>
          <a:xfrm>
            <a:off x="3563888" y="2947558"/>
            <a:ext cx="4392128" cy="360000"/>
          </a:xfrm>
          <a:prstGeom prst="homePlate">
            <a:avLst>
              <a:gd name="adj" fmla="val 58282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140705"/>
            <a:ext cx="5218080" cy="26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021006" y="1483269"/>
            <a:ext cx="2501783" cy="18494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30" name="Group 2">
            <a:extLst>
              <a:ext uri="{FF2B5EF4-FFF2-40B4-BE49-F238E27FC236}">
                <a16:creationId xmlns:a16="http://schemas.microsoft.com/office/drawing/2014/main" id="{C13A72D2-F464-40AB-BCA5-8F0F28F9501E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31" name="Rectangle 1">
              <a:extLst>
                <a:ext uri="{FF2B5EF4-FFF2-40B4-BE49-F238E27FC236}">
                  <a16:creationId xmlns:a16="http://schemas.microsoft.com/office/drawing/2014/main" id="{438FFFA1-D809-4F75-91E8-41D5DE88B0CA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6">
              <a:extLst>
                <a:ext uri="{FF2B5EF4-FFF2-40B4-BE49-F238E27FC236}">
                  <a16:creationId xmlns:a16="http://schemas.microsoft.com/office/drawing/2014/main" id="{6E9E44BF-838A-43E0-8C09-A63C02F7A596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A0F4344E-487C-4B76-A89D-090E9073C6F4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8">
              <a:extLst>
                <a:ext uri="{FF2B5EF4-FFF2-40B4-BE49-F238E27FC236}">
                  <a16:creationId xmlns:a16="http://schemas.microsoft.com/office/drawing/2014/main" id="{49C60A68-D099-48B9-9B3C-CA487F566FFB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11">
              <a:extLst>
                <a:ext uri="{FF2B5EF4-FFF2-40B4-BE49-F238E27FC236}">
                  <a16:creationId xmlns:a16="http://schemas.microsoft.com/office/drawing/2014/main" id="{1E673706-38E3-4D83-B2E4-D892E800DBB5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12">
              <a:extLst>
                <a:ext uri="{FF2B5EF4-FFF2-40B4-BE49-F238E27FC236}">
                  <a16:creationId xmlns:a16="http://schemas.microsoft.com/office/drawing/2014/main" id="{B2B00D80-B95E-42E5-9669-A63EE75AB1E6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13">
              <a:extLst>
                <a:ext uri="{FF2B5EF4-FFF2-40B4-BE49-F238E27FC236}">
                  <a16:creationId xmlns:a16="http://schemas.microsoft.com/office/drawing/2014/main" id="{3BF28E8B-36EF-45A4-B19C-E3FB3C308892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14">
              <a:extLst>
                <a:ext uri="{FF2B5EF4-FFF2-40B4-BE49-F238E27FC236}">
                  <a16:creationId xmlns:a16="http://schemas.microsoft.com/office/drawing/2014/main" id="{06219DF2-62AF-47A5-A922-5121B833BBD8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15">
              <a:extLst>
                <a:ext uri="{FF2B5EF4-FFF2-40B4-BE49-F238E27FC236}">
                  <a16:creationId xmlns:a16="http://schemas.microsoft.com/office/drawing/2014/main" id="{2FE4491E-50BC-4C05-BE33-62624D5A1DBD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16">
              <a:extLst>
                <a:ext uri="{FF2B5EF4-FFF2-40B4-BE49-F238E27FC236}">
                  <a16:creationId xmlns:a16="http://schemas.microsoft.com/office/drawing/2014/main" id="{D644C7C2-1E32-4F96-8E37-5EF1C7B510B0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id="{251340D8-5710-48BB-8D79-70178F6A3652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18">
              <a:extLst>
                <a:ext uri="{FF2B5EF4-FFF2-40B4-BE49-F238E27FC236}">
                  <a16:creationId xmlns:a16="http://schemas.microsoft.com/office/drawing/2014/main" id="{852D8D65-05B6-45C6-B11C-EFB134B1BFD4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id="{676FE479-DB62-4E58-A30D-E949E480A1B8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20">
              <a:extLst>
                <a:ext uri="{FF2B5EF4-FFF2-40B4-BE49-F238E27FC236}">
                  <a16:creationId xmlns:a16="http://schemas.microsoft.com/office/drawing/2014/main" id="{14E3D49C-E692-4267-9F43-814CD90ADF47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21">
              <a:extLst>
                <a:ext uri="{FF2B5EF4-FFF2-40B4-BE49-F238E27FC236}">
                  <a16:creationId xmlns:a16="http://schemas.microsoft.com/office/drawing/2014/main" id="{B7A4AE3C-8634-40A6-8134-C80DE28633AC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22">
              <a:extLst>
                <a:ext uri="{FF2B5EF4-FFF2-40B4-BE49-F238E27FC236}">
                  <a16:creationId xmlns:a16="http://schemas.microsoft.com/office/drawing/2014/main" id="{8D838F89-BC9F-49BF-A2E3-527CFE6E254B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68434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4" r:id="rId2"/>
    <p:sldLayoutId id="2147483671" r:id="rId3"/>
    <p:sldLayoutId id="2147483661" r:id="rId4"/>
    <p:sldLayoutId id="2147483660" r:id="rId5"/>
    <p:sldLayoutId id="2147483655" r:id="rId6"/>
    <p:sldLayoutId id="2147483662" r:id="rId7"/>
    <p:sldLayoutId id="2147483663" r:id="rId8"/>
    <p:sldLayoutId id="2147483673" r:id="rId9"/>
    <p:sldLayoutId id="2147483665" r:id="rId10"/>
    <p:sldLayoutId id="2147483666" r:id="rId11"/>
    <p:sldLayoutId id="2147483667" r:id="rId12"/>
    <p:sldLayoutId id="2147483672" r:id="rId13"/>
    <p:sldLayoutId id="2147483668" r:id="rId14"/>
    <p:sldLayoutId id="2147483669" r:id="rId15"/>
    <p:sldLayoutId id="2147483656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hyperlink" Target="http://tourism4sdgs.org/" TargetMode="Externa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3291830"/>
            <a:ext cx="9144000" cy="1080120"/>
          </a:xfrm>
        </p:spPr>
        <p:txBody>
          <a:bodyPr/>
          <a:lstStyle/>
          <a:p>
            <a:pPr lvl="0"/>
            <a:r>
              <a:rPr lang="hu-HU" altLang="ko-KR" dirty="0" smtClean="0">
                <a:ea typeface="맑은 고딕" pitchFamily="50" charset="-127"/>
              </a:rPr>
              <a:t>Fenntarthatóság a turisztikai vállalkozásokban 1.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4416243"/>
            <a:ext cx="9144000" cy="432048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hu-HU" altLang="ko-KR" dirty="0" smtClean="0"/>
              <a:t>FENNTARTHATÓ TURIZMUS</a:t>
            </a:r>
            <a:endParaRPr lang="en-US" altLang="ko-KR" dirty="0"/>
          </a:p>
        </p:txBody>
      </p:sp>
      <p:sp>
        <p:nvSpPr>
          <p:cNvPr id="12" name="Folyamatábra: Kézi adatbevitel 11">
            <a:extLst>
              <a:ext uri="{FF2B5EF4-FFF2-40B4-BE49-F238E27FC236}">
                <a16:creationId xmlns:a16="http://schemas.microsoft.com/office/drawing/2014/main" id="{6F278F94-60BA-4CE6-B1AF-44ED6021ED38}"/>
              </a:ext>
            </a:extLst>
          </p:cNvPr>
          <p:cNvSpPr/>
          <p:nvPr/>
        </p:nvSpPr>
        <p:spPr>
          <a:xfrm rot="10800000">
            <a:off x="-396551" y="10266"/>
            <a:ext cx="1472731" cy="5729835"/>
          </a:xfrm>
          <a:prstGeom prst="flowChartManualInpu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3" name="Folyamatábra: Kézi adatbevitel 12">
            <a:extLst>
              <a:ext uri="{FF2B5EF4-FFF2-40B4-BE49-F238E27FC236}">
                <a16:creationId xmlns:a16="http://schemas.microsoft.com/office/drawing/2014/main" id="{591593CB-673D-47DE-B12D-206B4FCD1A0C}"/>
              </a:ext>
            </a:extLst>
          </p:cNvPr>
          <p:cNvSpPr/>
          <p:nvPr/>
        </p:nvSpPr>
        <p:spPr>
          <a:xfrm rot="10800000">
            <a:off x="-756591" y="-164554"/>
            <a:ext cx="1374721" cy="5531423"/>
          </a:xfrm>
          <a:prstGeom prst="flowChartManualInp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14" name="Kép 13">
            <a:extLst>
              <a:ext uri="{FF2B5EF4-FFF2-40B4-BE49-F238E27FC236}">
                <a16:creationId xmlns:a16="http://schemas.microsoft.com/office/drawing/2014/main" id="{D197AC08-97E7-47FD-9566-82F1B848E0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1470"/>
            <a:ext cx="1872208" cy="53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altLang="ko-KR" dirty="0"/>
              <a:t>4</a:t>
            </a:r>
            <a:r>
              <a:rPr lang="hu-HU" altLang="ko-KR" dirty="0" smtClean="0"/>
              <a:t>. Klímaváltozás – CO</a:t>
            </a:r>
            <a:r>
              <a:rPr lang="hu-HU" altLang="ko-KR" baseline="-25000" dirty="0" smtClean="0"/>
              <a:t>2</a:t>
            </a:r>
            <a:r>
              <a:rPr lang="hu-HU" altLang="ko-KR" dirty="0" smtClean="0"/>
              <a:t> emisszió a turizmusban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hu-HU" altLang="ko-KR" dirty="0" smtClean="0"/>
              <a:t>KÖZLEKEDÉSI ESZKÖZÖK HASZNÁLATA A BELFÖLDI TURIZMUSBAN</a:t>
            </a:r>
            <a:endParaRPr lang="en-US" altLang="ko-KR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840144521"/>
              </p:ext>
            </p:extLst>
          </p:nvPr>
        </p:nvGraphicFramePr>
        <p:xfrm>
          <a:off x="2231232" y="1183272"/>
          <a:ext cx="6912768" cy="3692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1691" y="1275606"/>
            <a:ext cx="111171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4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1691" y="3018896"/>
            <a:ext cx="111171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solidFill>
                  <a:schemeClr val="accent1"/>
                </a:solidFill>
                <a:cs typeface="Arial" pitchFamily="34" charset="0"/>
              </a:rPr>
              <a:t>0</a:t>
            </a:r>
            <a:r>
              <a:rPr lang="hu-HU" altLang="ko-KR" sz="4400" b="1" dirty="0" smtClean="0">
                <a:solidFill>
                  <a:schemeClr val="accent1"/>
                </a:solidFill>
                <a:cs typeface="Arial" pitchFamily="34" charset="0"/>
              </a:rPr>
              <a:t>2</a:t>
            </a:r>
            <a:endParaRPr lang="ko-KR" altLang="en-US" sz="4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1429493"/>
            <a:ext cx="12961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 belföldi turisták más közlekedési módot választanak utazásaik során, mint a nemzetközi turizmus utazói.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5" y="3172783"/>
            <a:ext cx="13034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Európa régió sajátossága, hogy országainak belföldi turistái közel kétharmad arányban közúton utaznak.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109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altLang="ko-KR" dirty="0"/>
              <a:t>4</a:t>
            </a:r>
            <a:r>
              <a:rPr lang="hu-HU" altLang="ko-KR" dirty="0" smtClean="0"/>
              <a:t>. Klímaváltozás – CO</a:t>
            </a:r>
            <a:r>
              <a:rPr lang="hu-HU" altLang="ko-KR" baseline="-25000" dirty="0" smtClean="0"/>
              <a:t>2</a:t>
            </a:r>
            <a:r>
              <a:rPr lang="hu-HU" altLang="ko-KR" dirty="0" smtClean="0"/>
              <a:t> emisszió a turizmusban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hu-HU" altLang="ko-KR" dirty="0" smtClean="0"/>
              <a:t>A TURIZMUS KÜLÖNBÖZŐ SZEKTORAINAK CO</a:t>
            </a:r>
            <a:r>
              <a:rPr lang="hu-HU" altLang="ko-KR" baseline="-25000" dirty="0" smtClean="0"/>
              <a:t>2</a:t>
            </a:r>
            <a:r>
              <a:rPr lang="hu-HU" altLang="ko-KR" dirty="0" smtClean="0"/>
              <a:t> KIBOCSÁTÁSA, 2005</a:t>
            </a:r>
            <a:endParaRPr lang="en-US" altLang="ko-KR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268821884"/>
              </p:ext>
            </p:extLst>
          </p:nvPr>
        </p:nvGraphicFramePr>
        <p:xfrm>
          <a:off x="2231232" y="1183272"/>
          <a:ext cx="6912768" cy="3466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1691" y="1275606"/>
            <a:ext cx="111171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4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1691" y="3018896"/>
            <a:ext cx="111171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solidFill>
                  <a:schemeClr val="accent1"/>
                </a:solidFill>
                <a:cs typeface="Arial" pitchFamily="34" charset="0"/>
              </a:rPr>
              <a:t>0</a:t>
            </a:r>
            <a:r>
              <a:rPr lang="hu-HU" altLang="ko-KR" sz="4400" b="1" dirty="0" smtClean="0">
                <a:solidFill>
                  <a:schemeClr val="accent1"/>
                </a:solidFill>
                <a:cs typeface="Arial" pitchFamily="34" charset="0"/>
              </a:rPr>
              <a:t>2</a:t>
            </a:r>
            <a:endParaRPr lang="ko-KR" altLang="en-US" sz="4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1429493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 turizmushoz kötődően a közlekedésből származik 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</a:t>
            </a:r>
            <a:r>
              <a:rPr lang="hu-HU" altLang="ko-KR" sz="12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</a:t>
            </a:r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kibocsátás 75%-a.</a:t>
            </a:r>
            <a:endParaRPr lang="hu-HU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3172783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 második legnagyobb CO</a:t>
            </a:r>
            <a:r>
              <a:rPr lang="hu-HU" altLang="ko-KR" sz="12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</a:t>
            </a:r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terhelés a szálláshelyek révén keletkezik.</a:t>
            </a:r>
            <a:endParaRPr lang="hu-HU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294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3"/>
          <p:cNvSpPr txBox="1">
            <a:spLocks/>
          </p:cNvSpPr>
          <p:nvPr/>
        </p:nvSpPr>
        <p:spPr>
          <a:xfrm>
            <a:off x="467544" y="411510"/>
            <a:ext cx="3172472" cy="216024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hu-H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5</a:t>
            </a:r>
            <a:r>
              <a:rPr lang="hu-H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. A fenntarthatóság hazai irányelvei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u-HU" sz="2000" b="1" dirty="0" smtClean="0">
                <a:solidFill>
                  <a:srgbClr val="649941"/>
                </a:solidFill>
                <a:latin typeface="+mj-lt"/>
                <a:cs typeface="Arial" pitchFamily="34" charset="0"/>
              </a:rPr>
              <a:t>Nemzeti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endParaRPr lang="hu-H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hu-HU" sz="2000" b="1" dirty="0" smtClean="0">
                <a:solidFill>
                  <a:schemeClr val="accent1"/>
                </a:solidFill>
                <a:latin typeface="+mj-lt"/>
                <a:cs typeface="Arial" pitchFamily="34" charset="0"/>
              </a:rPr>
              <a:t>Fenntartható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u-HU" sz="2000" b="1" dirty="0" smtClean="0">
                <a:solidFill>
                  <a:schemeClr val="accent1"/>
                </a:solidFill>
                <a:latin typeface="+mj-lt"/>
                <a:cs typeface="Arial" pitchFamily="34" charset="0"/>
              </a:rPr>
              <a:t>Fejlődési</a:t>
            </a:r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endParaRPr lang="hu-HU" altLang="ko-KR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hu-HU" altLang="ko-KR" sz="2000" b="1" dirty="0" smtClean="0">
                <a:solidFill>
                  <a:srgbClr val="649941"/>
                </a:solidFill>
                <a:latin typeface="+mj-lt"/>
                <a:cs typeface="Arial" pitchFamily="34" charset="0"/>
              </a:rPr>
              <a:t>Keretstratégia</a:t>
            </a:r>
            <a:endParaRPr lang="en-US" altLang="ko-KR" sz="2000" b="1" dirty="0">
              <a:solidFill>
                <a:srgbClr val="64994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3928" y="4203611"/>
            <a:ext cx="486054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</a:t>
            </a:r>
            <a:r>
              <a:rPr lang="hu-HU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hu-HU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erőforrás</a:t>
            </a:r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 </a:t>
            </a:r>
            <a:endParaRPr lang="en-US" altLang="ko-KR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7" name="Kép helye 6"/>
          <p:cNvPicPr>
            <a:picLocks noGrp="1" noChangeAspect="1"/>
          </p:cNvPicPr>
          <p:nvPr>
            <p:ph type="pic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" r="1776"/>
          <a:stretch>
            <a:fillRect/>
          </a:stretch>
        </p:blipFill>
        <p:spPr>
          <a:xfrm>
            <a:off x="3924300" y="0"/>
            <a:ext cx="5219700" cy="4195763"/>
          </a:xfrm>
        </p:spPr>
      </p:pic>
      <p:pic>
        <p:nvPicPr>
          <p:cNvPr id="18" name="Kép helye 17"/>
          <p:cNvPicPr>
            <a:picLocks noGrp="1" noChangeAspect="1"/>
          </p:cNvPicPr>
          <p:nvPr>
            <p:ph type="pic" idx="1"/>
          </p:nvPr>
        </p:nvPicPr>
        <p:blipFill>
          <a:blip r:embed="rId4"/>
          <a:srcRect l="149" r="149"/>
          <a:stretch>
            <a:fillRect/>
          </a:stretch>
        </p:blipFill>
        <p:spPr>
          <a:xfrm>
            <a:off x="467544" y="2643535"/>
            <a:ext cx="3171825" cy="2376487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0FBCBBCA-720D-4F10-AB1C-C840D47480F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564080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28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Köszönöm a figyelmet</a:t>
            </a:r>
            <a:endParaRPr lang="ko-KR" altLang="en-US" dirty="0"/>
          </a:p>
        </p:txBody>
      </p:sp>
      <p:grpSp>
        <p:nvGrpSpPr>
          <p:cNvPr id="5" name="그룹 315">
            <a:extLst>
              <a:ext uri="{FF2B5EF4-FFF2-40B4-BE49-F238E27FC236}">
                <a16:creationId xmlns:a16="http://schemas.microsoft.com/office/drawing/2014/main" id="{6937C4F8-533A-4E51-A4C0-509EE14035BC}"/>
              </a:ext>
            </a:extLst>
          </p:cNvPr>
          <p:cNvGrpSpPr/>
          <p:nvPr/>
        </p:nvGrpSpPr>
        <p:grpSpPr>
          <a:xfrm>
            <a:off x="611560" y="1768903"/>
            <a:ext cx="2924414" cy="1720553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34B83E7E-0E89-4CC8-9137-066F8F4523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764D2098-AC1D-4964-B491-6651980C47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E50827A2-A057-460E-864B-86A83328F7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C6F2254E-530C-4801-B2BA-CA2A5861EF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0" name="Kép 9">
            <a:extLst>
              <a:ext uri="{FF2B5EF4-FFF2-40B4-BE49-F238E27FC236}">
                <a16:creationId xmlns:a16="http://schemas.microsoft.com/office/drawing/2014/main" id="{7339EE17-F943-4AF3-AE25-A8349677A6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02218" y="3243321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2555776" y="123478"/>
            <a:ext cx="6588224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dirty="0" smtClean="0">
                <a:latin typeface="Arial" pitchFamily="34" charset="0"/>
                <a:cs typeface="Arial" pitchFamily="34" charset="0"/>
              </a:rPr>
              <a:t>Témák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Block Arc 1"/>
          <p:cNvSpPr/>
          <p:nvPr/>
        </p:nvSpPr>
        <p:spPr>
          <a:xfrm>
            <a:off x="0" y="1239925"/>
            <a:ext cx="3384376" cy="3384376"/>
          </a:xfrm>
          <a:prstGeom prst="blockArc">
            <a:avLst>
              <a:gd name="adj1" fmla="val 16173554"/>
              <a:gd name="adj2" fmla="val 5420172"/>
              <a:gd name="adj3" fmla="val 99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" name="Diamond 4"/>
          <p:cNvSpPr/>
          <p:nvPr/>
        </p:nvSpPr>
        <p:spPr>
          <a:xfrm>
            <a:off x="2341373" y="1238007"/>
            <a:ext cx="526508" cy="526508"/>
          </a:xfrm>
          <a:prstGeom prst="diamond">
            <a:avLst/>
          </a:prstGeom>
          <a:solidFill>
            <a:schemeClr val="accent2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Diamond 5"/>
          <p:cNvSpPr/>
          <p:nvPr/>
        </p:nvSpPr>
        <p:spPr>
          <a:xfrm>
            <a:off x="2909950" y="1814071"/>
            <a:ext cx="526508" cy="526508"/>
          </a:xfrm>
          <a:prstGeom prst="diamond">
            <a:avLst/>
          </a:prstGeom>
          <a:solidFill>
            <a:schemeClr val="accent4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Diamond 6"/>
          <p:cNvSpPr/>
          <p:nvPr/>
        </p:nvSpPr>
        <p:spPr>
          <a:xfrm>
            <a:off x="2909950" y="3470255"/>
            <a:ext cx="526508" cy="526508"/>
          </a:xfrm>
          <a:prstGeom prst="diamond">
            <a:avLst/>
          </a:prstGeom>
          <a:solidFill>
            <a:schemeClr val="accent4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Diamond 7"/>
          <p:cNvSpPr/>
          <p:nvPr/>
        </p:nvSpPr>
        <p:spPr>
          <a:xfrm>
            <a:off x="2341373" y="4043012"/>
            <a:ext cx="526508" cy="526508"/>
          </a:xfrm>
          <a:prstGeom prst="diamond">
            <a:avLst/>
          </a:prstGeom>
          <a:solidFill>
            <a:schemeClr val="accent2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Diamond 8"/>
          <p:cNvSpPr/>
          <p:nvPr/>
        </p:nvSpPr>
        <p:spPr>
          <a:xfrm>
            <a:off x="3085535" y="2642163"/>
            <a:ext cx="526508" cy="526508"/>
          </a:xfrm>
          <a:prstGeom prst="diamond">
            <a:avLst/>
          </a:prstGeom>
          <a:solidFill>
            <a:schemeClr val="accent2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206288" y="1362761"/>
            <a:ext cx="2085792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 smtClean="0">
                <a:solidFill>
                  <a:schemeClr val="bg1"/>
                </a:solidFill>
                <a:cs typeface="Arial" pitchFamily="34" charset="0"/>
              </a:rPr>
              <a:t>A turizmus hatásai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35896" y="2063551"/>
            <a:ext cx="3168351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 smtClean="0">
                <a:solidFill>
                  <a:schemeClr val="bg1"/>
                </a:solidFill>
                <a:cs typeface="Arial" pitchFamily="34" charset="0"/>
              </a:rPr>
              <a:t>A fenntarthatóság nemzetközi irányelvei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52320" y="2856674"/>
            <a:ext cx="136815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91110" y="2764341"/>
            <a:ext cx="3461210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 smtClean="0">
                <a:solidFill>
                  <a:schemeClr val="bg1"/>
                </a:solidFill>
                <a:cs typeface="Arial" pitchFamily="34" charset="0"/>
              </a:rPr>
              <a:t>A fenntartható turizmusfejlesztés éve 2017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35896" y="3465131"/>
            <a:ext cx="3528392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 smtClean="0">
                <a:solidFill>
                  <a:schemeClr val="bg1"/>
                </a:solidFill>
                <a:cs typeface="Arial" pitchFamily="34" charset="0"/>
              </a:rPr>
              <a:t>Klímaváltozás - </a:t>
            </a:r>
            <a:r>
              <a:rPr lang="hu-HU" altLang="ko-KR" sz="1200" b="1" dirty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hu-HU" altLang="ko-KR" sz="1200" b="1" baseline="-25000" dirty="0">
                <a:solidFill>
                  <a:schemeClr val="bg1"/>
                </a:solidFill>
                <a:cs typeface="Arial" pitchFamily="34" charset="0"/>
              </a:rPr>
              <a:t>2</a:t>
            </a:r>
            <a:r>
              <a:rPr lang="hu-HU" altLang="ko-KR" sz="1200" b="1" dirty="0">
                <a:solidFill>
                  <a:schemeClr val="bg1"/>
                </a:solidFill>
                <a:cs typeface="Arial" pitchFamily="34" charset="0"/>
              </a:rPr>
              <a:t> emisszió a turizmusban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93428" y="4165919"/>
            <a:ext cx="2818732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 smtClean="0">
                <a:solidFill>
                  <a:schemeClr val="bg1"/>
                </a:solidFill>
                <a:cs typeface="Arial" pitchFamily="34" charset="0"/>
              </a:rPr>
              <a:t>A fenntarthatóság hazai irányelvei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직사각형 69"/>
          <p:cNvSpPr/>
          <p:nvPr/>
        </p:nvSpPr>
        <p:spPr>
          <a:xfrm>
            <a:off x="2458847" y="1301206"/>
            <a:ext cx="285001" cy="40011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hu-HU" altLang="ko-KR" sz="20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26" name="직사각형 69"/>
          <p:cNvSpPr/>
          <p:nvPr/>
        </p:nvSpPr>
        <p:spPr>
          <a:xfrm>
            <a:off x="3030703" y="1877270"/>
            <a:ext cx="285001" cy="40011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hu-HU" altLang="ko-KR" sz="2000" b="1" dirty="0">
                <a:solidFill>
                  <a:schemeClr val="bg1"/>
                </a:solidFill>
                <a:cs typeface="Arial" pitchFamily="34" charset="0"/>
              </a:rPr>
              <a:t>2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27" name="직사각형 69"/>
          <p:cNvSpPr/>
          <p:nvPr/>
        </p:nvSpPr>
        <p:spPr>
          <a:xfrm>
            <a:off x="3206288" y="2705362"/>
            <a:ext cx="285001" cy="40011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hu-HU" altLang="ko-KR" sz="2000" b="1" dirty="0">
                <a:solidFill>
                  <a:schemeClr val="bg1"/>
                </a:solidFill>
                <a:cs typeface="Arial" pitchFamily="34" charset="0"/>
              </a:rPr>
              <a:t>3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28" name="직사각형 69"/>
          <p:cNvSpPr/>
          <p:nvPr/>
        </p:nvSpPr>
        <p:spPr>
          <a:xfrm>
            <a:off x="3030702" y="3533454"/>
            <a:ext cx="285001" cy="40011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hu-HU" altLang="ko-KR" sz="2000" b="1" dirty="0">
                <a:solidFill>
                  <a:schemeClr val="bg1"/>
                </a:solidFill>
                <a:cs typeface="Arial" pitchFamily="34" charset="0"/>
              </a:rPr>
              <a:t>4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29" name="직사각형 69"/>
          <p:cNvSpPr/>
          <p:nvPr/>
        </p:nvSpPr>
        <p:spPr>
          <a:xfrm>
            <a:off x="2467227" y="4104364"/>
            <a:ext cx="285001" cy="40011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hu-HU" altLang="ko-KR" sz="2000" b="1" dirty="0">
                <a:solidFill>
                  <a:schemeClr val="bg1"/>
                </a:solidFill>
                <a:cs typeface="Arial" pitchFamily="34" charset="0"/>
              </a:rPr>
              <a:t>5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pic>
        <p:nvPicPr>
          <p:cNvPr id="30" name="Kép 29">
            <a:extLst>
              <a:ext uri="{FF2B5EF4-FFF2-40B4-BE49-F238E27FC236}">
                <a16:creationId xmlns:a16="http://schemas.microsoft.com/office/drawing/2014/main" id="{BD8728AA-CA59-44B0-9B4A-A496B3C139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72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amond 4"/>
          <p:cNvSpPr/>
          <p:nvPr/>
        </p:nvSpPr>
        <p:spPr>
          <a:xfrm>
            <a:off x="3879427" y="1431441"/>
            <a:ext cx="1529162" cy="1529162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Diamond 6"/>
          <p:cNvSpPr/>
          <p:nvPr/>
        </p:nvSpPr>
        <p:spPr>
          <a:xfrm>
            <a:off x="6444209" y="3147814"/>
            <a:ext cx="1368151" cy="1368152"/>
          </a:xfrm>
          <a:prstGeom prst="diamond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1. A turizmus hatásai</a:t>
            </a:r>
            <a:endParaRPr lang="ko-KR" altLang="en-US" dirty="0"/>
          </a:p>
        </p:txBody>
      </p:sp>
      <p:sp>
        <p:nvSpPr>
          <p:cNvPr id="6" name="Diamond 5"/>
          <p:cNvSpPr/>
          <p:nvPr/>
        </p:nvSpPr>
        <p:spPr>
          <a:xfrm>
            <a:off x="1475656" y="3147814"/>
            <a:ext cx="1368152" cy="1368152"/>
          </a:xfrm>
          <a:prstGeom prst="diamond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Oval 21"/>
          <p:cNvSpPr>
            <a:spLocks noChangeAspect="1"/>
          </p:cNvSpPr>
          <p:nvPr/>
        </p:nvSpPr>
        <p:spPr>
          <a:xfrm>
            <a:off x="4315786" y="1821310"/>
            <a:ext cx="688262" cy="69401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cxnSp>
        <p:nvCxnSpPr>
          <p:cNvPr id="11" name="Straight Connector 10"/>
          <p:cNvCxnSpPr>
            <a:stCxn id="5" idx="2"/>
          </p:cNvCxnSpPr>
          <p:nvPr/>
        </p:nvCxnSpPr>
        <p:spPr>
          <a:xfrm>
            <a:off x="4644008" y="2960603"/>
            <a:ext cx="0" cy="504104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3243603" y="3606442"/>
            <a:ext cx="2669930" cy="724858"/>
            <a:chOff x="803640" y="3316669"/>
            <a:chExt cx="2059657" cy="724858"/>
          </a:xfrm>
        </p:grpSpPr>
        <p:sp>
          <p:nvSpPr>
            <p:cNvPr id="15" name="TextBox 14"/>
            <p:cNvSpPr txBox="1"/>
            <p:nvPr/>
          </p:nvSpPr>
          <p:spPr>
            <a:xfrm>
              <a:off x="803640" y="3764528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3640" y="3316669"/>
              <a:ext cx="205965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GAZDASÁGI hatások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24767" y="1356414"/>
            <a:ext cx="2669930" cy="724858"/>
            <a:chOff x="803640" y="3316669"/>
            <a:chExt cx="2059657" cy="724858"/>
          </a:xfrm>
        </p:grpSpPr>
        <p:sp>
          <p:nvSpPr>
            <p:cNvPr id="18" name="TextBox 17"/>
            <p:cNvSpPr txBox="1"/>
            <p:nvPr/>
          </p:nvSpPr>
          <p:spPr>
            <a:xfrm>
              <a:off x="803640" y="3764528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3640" y="3316669"/>
              <a:ext cx="205965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TÁRSADALMI hatások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793319" y="1356414"/>
            <a:ext cx="2669930" cy="724858"/>
            <a:chOff x="803640" y="3316669"/>
            <a:chExt cx="2059657" cy="724858"/>
          </a:xfrm>
        </p:grpSpPr>
        <p:sp>
          <p:nvSpPr>
            <p:cNvPr id="21" name="TextBox 20"/>
            <p:cNvSpPr txBox="1"/>
            <p:nvPr/>
          </p:nvSpPr>
          <p:spPr>
            <a:xfrm>
              <a:off x="803640" y="3764528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3640" y="3316669"/>
              <a:ext cx="205965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TERMÉSZETI hatások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3" name="Straight Connector 22"/>
          <p:cNvCxnSpPr>
            <a:endCxn id="6" idx="0"/>
          </p:cNvCxnSpPr>
          <p:nvPr/>
        </p:nvCxnSpPr>
        <p:spPr>
          <a:xfrm>
            <a:off x="2159732" y="2399272"/>
            <a:ext cx="0" cy="748542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7" idx="0"/>
          </p:cNvCxnSpPr>
          <p:nvPr/>
        </p:nvCxnSpPr>
        <p:spPr>
          <a:xfrm>
            <a:off x="7128284" y="2399272"/>
            <a:ext cx="1" cy="748542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Kép 23">
            <a:extLst>
              <a:ext uri="{FF2B5EF4-FFF2-40B4-BE49-F238E27FC236}">
                <a16:creationId xmlns:a16="http://schemas.microsoft.com/office/drawing/2014/main" id="{BA597B0A-0673-47B4-B048-4A04F15E21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grpSp>
        <p:nvGrpSpPr>
          <p:cNvPr id="26" name="Group 110">
            <a:extLst>
              <a:ext uri="{FF2B5EF4-FFF2-40B4-BE49-F238E27FC236}">
                <a16:creationId xmlns:a16="http://schemas.microsoft.com/office/drawing/2014/main" id="{E1D24201-D2C5-4207-88B9-9884C46A4688}"/>
              </a:ext>
            </a:extLst>
          </p:cNvPr>
          <p:cNvGrpSpPr/>
          <p:nvPr/>
        </p:nvGrpSpPr>
        <p:grpSpPr>
          <a:xfrm>
            <a:off x="1835696" y="3465814"/>
            <a:ext cx="648072" cy="690112"/>
            <a:chOff x="4835382" y="73243"/>
            <a:chExt cx="2920830" cy="3227535"/>
          </a:xfrm>
          <a:solidFill>
            <a:srgbClr val="649941"/>
          </a:solidFill>
        </p:grpSpPr>
        <p:sp>
          <p:nvSpPr>
            <p:cNvPr id="27" name="Freeform 111">
              <a:extLst>
                <a:ext uri="{FF2B5EF4-FFF2-40B4-BE49-F238E27FC236}">
                  <a16:creationId xmlns:a16="http://schemas.microsoft.com/office/drawing/2014/main" id="{CB9E24F2-563F-4A7B-82DE-A1604D69AD06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8" name="Oval 37">
              <a:extLst>
                <a:ext uri="{FF2B5EF4-FFF2-40B4-BE49-F238E27FC236}">
                  <a16:creationId xmlns:a16="http://schemas.microsoft.com/office/drawing/2014/main" id="{F3C92AD8-22BC-4C6E-AAA9-CCC5BDF5D015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29" name="Oval 31">
            <a:extLst>
              <a:ext uri="{FF2B5EF4-FFF2-40B4-BE49-F238E27FC236}">
                <a16:creationId xmlns:a16="http://schemas.microsoft.com/office/drawing/2014/main" id="{FA65FBED-A345-4DDD-BF42-4E8902BD5C4A}"/>
              </a:ext>
            </a:extLst>
          </p:cNvPr>
          <p:cNvSpPr/>
          <p:nvPr/>
        </p:nvSpPr>
        <p:spPr>
          <a:xfrm>
            <a:off x="6804248" y="3495274"/>
            <a:ext cx="648071" cy="584451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9211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2. A Fenntarthatóság nemzetközi irányelvei</a:t>
            </a:r>
            <a:endParaRPr lang="ko-KR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2306365"/>
            <a:ext cx="9144000" cy="36000"/>
          </a:xfrm>
          <a:prstGeom prst="rect">
            <a:avLst/>
          </a:prstGeom>
          <a:solidFill>
            <a:srgbClr val="64994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Diamond 5"/>
          <p:cNvSpPr/>
          <p:nvPr/>
        </p:nvSpPr>
        <p:spPr>
          <a:xfrm>
            <a:off x="5972497" y="2106333"/>
            <a:ext cx="436064" cy="436064"/>
          </a:xfrm>
          <a:prstGeom prst="diamond">
            <a:avLst/>
          </a:prstGeom>
          <a:solidFill>
            <a:schemeClr val="accent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Diamond 7"/>
          <p:cNvSpPr/>
          <p:nvPr/>
        </p:nvSpPr>
        <p:spPr>
          <a:xfrm>
            <a:off x="971600" y="2166989"/>
            <a:ext cx="332753" cy="332753"/>
          </a:xfrm>
          <a:prstGeom prst="diamond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Diamond 8"/>
          <p:cNvSpPr/>
          <p:nvPr/>
        </p:nvSpPr>
        <p:spPr>
          <a:xfrm>
            <a:off x="2555776" y="2157989"/>
            <a:ext cx="332753" cy="332753"/>
          </a:xfrm>
          <a:prstGeom prst="diamond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Diamond 9"/>
          <p:cNvSpPr/>
          <p:nvPr/>
        </p:nvSpPr>
        <p:spPr>
          <a:xfrm>
            <a:off x="4671295" y="2157989"/>
            <a:ext cx="332753" cy="332753"/>
          </a:xfrm>
          <a:prstGeom prst="diamond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Diamond 10"/>
          <p:cNvSpPr/>
          <p:nvPr/>
        </p:nvSpPr>
        <p:spPr>
          <a:xfrm>
            <a:off x="7642682" y="2157989"/>
            <a:ext cx="332753" cy="332753"/>
          </a:xfrm>
          <a:prstGeom prst="diamond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5194" y="1635646"/>
            <a:ext cx="66556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1987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89371" y="1635646"/>
            <a:ext cx="66556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1992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82502" y="1635646"/>
            <a:ext cx="66556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</a:t>
            </a:r>
            <a:r>
              <a:rPr lang="hu-HU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7748" y="1635646"/>
            <a:ext cx="66556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accent1"/>
                </a:solidFill>
                <a:cs typeface="Arial" pitchFamily="34" charset="0"/>
              </a:rPr>
              <a:t>201</a:t>
            </a:r>
            <a:r>
              <a:rPr lang="hu-HU" altLang="ko-KR" sz="1600" b="1" dirty="0" smtClean="0">
                <a:solidFill>
                  <a:schemeClr val="accent1"/>
                </a:solidFill>
                <a:cs typeface="Arial" pitchFamily="34" charset="0"/>
              </a:rPr>
              <a:t>5</a:t>
            </a:r>
            <a:endParaRPr lang="ko-KR" altLang="en-US" sz="1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76277" y="1635646"/>
            <a:ext cx="66556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</a:t>
            </a:r>
            <a:r>
              <a:rPr lang="hu-HU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355439" y="2549706"/>
            <a:ext cx="1565073" cy="1268827"/>
            <a:chOff x="1985511" y="4122483"/>
            <a:chExt cx="2601799" cy="1268827"/>
          </a:xfrm>
        </p:grpSpPr>
        <p:sp>
          <p:nvSpPr>
            <p:cNvPr id="31" name="TextBox 30"/>
            <p:cNvSpPr txBox="1"/>
            <p:nvPr/>
          </p:nvSpPr>
          <p:spPr>
            <a:xfrm>
              <a:off x="2004344" y="4929645"/>
              <a:ext cx="25644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Nem tesz említést a turizmus hatásairól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985511" y="4122483"/>
              <a:ext cx="260179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Bruntland</a:t>
              </a:r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-jelentés</a:t>
              </a:r>
            </a:p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„</a:t>
              </a:r>
              <a:r>
                <a:rPr lang="hu-HU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Our</a:t>
              </a:r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hu-HU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Common</a:t>
              </a:r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hu-HU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Future</a:t>
              </a:r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”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950944" y="2461906"/>
            <a:ext cx="1565073" cy="2080216"/>
            <a:chOff x="1985513" y="4007751"/>
            <a:chExt cx="2601799" cy="1648372"/>
          </a:xfrm>
        </p:grpSpPr>
        <p:sp>
          <p:nvSpPr>
            <p:cNvPr id="34" name="TextBox 33"/>
            <p:cNvSpPr txBox="1"/>
            <p:nvPr/>
          </p:nvSpPr>
          <p:spPr>
            <a:xfrm>
              <a:off x="2004346" y="4857379"/>
              <a:ext cx="2564400" cy="7987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Értelmezte az utazás és a turizmus szerepét a fenntarthatóság szempontjából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985513" y="4007751"/>
              <a:ext cx="2601799" cy="7987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ENSZ Környezeti és Fejlesztési Konferencia</a:t>
              </a:r>
            </a:p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AGENDA 21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36097" y="2558494"/>
            <a:ext cx="1584176" cy="2131169"/>
            <a:chOff x="1985513" y="4122483"/>
            <a:chExt cx="2601799" cy="1444897"/>
          </a:xfrm>
        </p:grpSpPr>
        <p:sp>
          <p:nvSpPr>
            <p:cNvPr id="37" name="TextBox 36"/>
            <p:cNvSpPr txBox="1"/>
            <p:nvPr/>
          </p:nvSpPr>
          <p:spPr>
            <a:xfrm>
              <a:off x="2004346" y="4753577"/>
              <a:ext cx="2564400" cy="81380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2030 AGENDA 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for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Sustainable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Development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and 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Sustainable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Development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Goals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(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SDGs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)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985513" y="4122483"/>
              <a:ext cx="260179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ENSZ Fenntartható Fejlődési Keretrendszer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120848" y="2458189"/>
            <a:ext cx="1383853" cy="2254110"/>
            <a:chOff x="1985513" y="4030150"/>
            <a:chExt cx="2601799" cy="1385766"/>
          </a:xfrm>
        </p:grpSpPr>
        <p:sp>
          <p:nvSpPr>
            <p:cNvPr id="40" name="TextBox 39"/>
            <p:cNvSpPr txBox="1"/>
            <p:nvPr/>
          </p:nvSpPr>
          <p:spPr>
            <a:xfrm>
              <a:off x="2004346" y="4905041"/>
              <a:ext cx="2564400" cy="5108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Millennium 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Development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hu-HU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Goals</a:t>
              </a:r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  <a:p>
              <a:pPr algn="ctr"/>
              <a:r>
                <a:rPr lang="hu-HU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(MDG)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85513" y="4030150"/>
              <a:ext cx="2601799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ENSZ Fenntartható Fejlődési Konferencia</a:t>
              </a:r>
            </a:p>
            <a:p>
              <a:pPr algn="ctr"/>
              <a:r>
                <a:rPr lang="hu-H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RIO+20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308304" y="2682716"/>
            <a:ext cx="1015662" cy="1114938"/>
            <a:chOff x="1985513" y="4184039"/>
            <a:chExt cx="2601799" cy="1114938"/>
          </a:xfrm>
        </p:grpSpPr>
        <p:sp>
          <p:nvSpPr>
            <p:cNvPr id="43" name="TextBox 42"/>
            <p:cNvSpPr txBox="1"/>
            <p:nvPr/>
          </p:nvSpPr>
          <p:spPr>
            <a:xfrm>
              <a:off x="2004346" y="5021978"/>
              <a:ext cx="25644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?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985513" y="4184039"/>
              <a:ext cx="2601799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u-HU" altLang="ko-KR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?</a:t>
              </a:r>
              <a:endParaRPr lang="ko-KR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pic>
        <p:nvPicPr>
          <p:cNvPr id="45" name="Kép 44">
            <a:extLst>
              <a:ext uri="{FF2B5EF4-FFF2-40B4-BE49-F238E27FC236}">
                <a16:creationId xmlns:a16="http://schemas.microsoft.com/office/drawing/2014/main" id="{62B8F154-C6DF-4BE9-B7FF-7596FAC289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775348"/>
            <a:ext cx="9144000" cy="1368152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9"/>
          <p:cNvSpPr/>
          <p:nvPr/>
        </p:nvSpPr>
        <p:spPr>
          <a:xfrm>
            <a:off x="0" y="3291830"/>
            <a:ext cx="395536" cy="1368152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Block Arc 14"/>
          <p:cNvSpPr/>
          <p:nvPr/>
        </p:nvSpPr>
        <p:spPr>
          <a:xfrm rot="16200000">
            <a:off x="755765" y="3687685"/>
            <a:ext cx="576064" cy="576443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Text Placeholder 13"/>
          <p:cNvSpPr txBox="1">
            <a:spLocks/>
          </p:cNvSpPr>
          <p:nvPr/>
        </p:nvSpPr>
        <p:spPr>
          <a:xfrm>
            <a:off x="755575" y="4459424"/>
            <a:ext cx="7607523" cy="60226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hu-HU" altLang="ko-KR" sz="28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UN – </a:t>
            </a:r>
            <a:r>
              <a:rPr lang="hu-HU" altLang="ko-KR" sz="28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Sustainable</a:t>
            </a:r>
            <a:r>
              <a:rPr lang="hu-HU" altLang="ko-KR" sz="28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hu-HU" altLang="ko-KR" sz="28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Development</a:t>
            </a:r>
            <a:r>
              <a:rPr lang="hu-HU" altLang="ko-KR" sz="28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hu-HU" altLang="ko-KR" sz="28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Goals</a:t>
            </a:r>
            <a:endParaRPr lang="en-US" altLang="ko-KR" sz="2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4" name="Content Placeholder 4"/>
          <p:cNvSpPr txBox="1">
            <a:spLocks/>
          </p:cNvSpPr>
          <p:nvPr/>
        </p:nvSpPr>
        <p:spPr>
          <a:xfrm>
            <a:off x="7668344" y="3435846"/>
            <a:ext cx="1008112" cy="108012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CFF3C878-8AEB-4AC2-86C1-40E2366CCD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37525" y="4086223"/>
            <a:ext cx="432048" cy="455942"/>
          </a:xfrm>
          <a:prstGeom prst="rect">
            <a:avLst/>
          </a:prstGeom>
        </p:spPr>
      </p:pic>
      <p:pic>
        <p:nvPicPr>
          <p:cNvPr id="4" name="Kép helye 3"/>
          <p:cNvPicPr>
            <a:picLocks noGrp="1" noChangeAspect="1"/>
          </p:cNvPicPr>
          <p:nvPr>
            <p:ph type="pic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3" r="4193"/>
          <a:stretch>
            <a:fillRect/>
          </a:stretch>
        </p:blipFill>
        <p:spPr>
          <a:xfrm>
            <a:off x="755575" y="20639"/>
            <a:ext cx="7607650" cy="4279303"/>
          </a:xfrm>
        </p:spPr>
      </p:pic>
    </p:spTree>
    <p:extLst>
      <p:ext uri="{BB962C8B-B14F-4D97-AF65-F5344CB8AC3E}">
        <p14:creationId xmlns:p14="http://schemas.microsoft.com/office/powerpoint/2010/main" val="305584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sz="3200" dirty="0" smtClean="0"/>
              <a:t>ENSZ Fenntartható Fejlődési Keretrendszere</a:t>
            </a:r>
            <a:endParaRPr lang="ko-KR" alt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hu-HU" altLang="ko-KR" sz="1800" b="1" dirty="0" smtClean="0"/>
              <a:t>FENNTARTHATÓ FEJLŐDÉSI CÉLOK</a:t>
            </a:r>
            <a:endParaRPr lang="en-US" altLang="ko-KR" sz="1800" b="1" dirty="0"/>
          </a:p>
        </p:txBody>
      </p:sp>
      <p:sp>
        <p:nvSpPr>
          <p:cNvPr id="4" name="Rectangle 3"/>
          <p:cNvSpPr/>
          <p:nvPr/>
        </p:nvSpPr>
        <p:spPr>
          <a:xfrm>
            <a:off x="761092" y="1868428"/>
            <a:ext cx="3240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5156375" y="1868428"/>
            <a:ext cx="3240000" cy="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6" name="Rounded Rectangle 27"/>
          <p:cNvSpPr/>
          <p:nvPr/>
        </p:nvSpPr>
        <p:spPr>
          <a:xfrm>
            <a:off x="6626472" y="1453914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" name="Rounded Rectangle 7"/>
          <p:cNvSpPr/>
          <p:nvPr/>
        </p:nvSpPr>
        <p:spPr>
          <a:xfrm>
            <a:off x="2228687" y="1421157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TextBox 6"/>
          <p:cNvSpPr txBox="1"/>
          <p:nvPr/>
        </p:nvSpPr>
        <p:spPr>
          <a:xfrm>
            <a:off x="652900" y="1779511"/>
            <a:ext cx="3456383" cy="31239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u-HU" altLang="ko-KR" sz="12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hu-HU" sz="1400" dirty="0"/>
              <a:t>a szegénység felszámolása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hu-HU" sz="1400" dirty="0"/>
              <a:t>az éhezés megszüntetése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hu-HU" sz="1400" dirty="0"/>
              <a:t>egészség és jólét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hu-HU" sz="1400" dirty="0"/>
              <a:t>minőségi oktatás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hu-HU" sz="1400" dirty="0"/>
              <a:t>nemek közötti egyenlőség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hu-HU" sz="1400" dirty="0"/>
              <a:t>tiszta víz és alapvető köztisztaság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hu-HU" sz="1400" dirty="0"/>
              <a:t>megfizethető és tiszta energia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hu-HU" sz="1400" dirty="0"/>
              <a:t>tisztességes munka és gazdasági </a:t>
            </a:r>
            <a:r>
              <a:rPr lang="hu-HU" sz="1400" dirty="0" smtClean="0"/>
              <a:t>növekedés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hu-HU" sz="1400" dirty="0" smtClean="0"/>
              <a:t>ipar, innováció és infrastruktúra</a:t>
            </a:r>
            <a:endParaRPr lang="hu-HU" sz="1400" dirty="0"/>
          </a:p>
        </p:txBody>
      </p:sp>
      <p:sp>
        <p:nvSpPr>
          <p:cNvPr id="9" name="TextBox 7"/>
          <p:cNvSpPr txBox="1"/>
          <p:nvPr/>
        </p:nvSpPr>
        <p:spPr>
          <a:xfrm>
            <a:off x="4974852" y="1887232"/>
            <a:ext cx="3603046" cy="290848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hu-HU" altLang="ko-KR" sz="12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514350" indent="-514350">
              <a:spcBef>
                <a:spcPts val="600"/>
              </a:spcBef>
              <a:buFont typeface="+mj-lt"/>
              <a:buAutoNum type="arabicPeriod" startAt="10"/>
            </a:pPr>
            <a:r>
              <a:rPr lang="hu-HU" sz="1400" dirty="0" smtClean="0"/>
              <a:t>egyenlőtlenségek csökkentése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 startAt="10"/>
            </a:pPr>
            <a:r>
              <a:rPr lang="hu-HU" sz="1400" dirty="0" smtClean="0"/>
              <a:t>fenntartható </a:t>
            </a:r>
            <a:r>
              <a:rPr lang="hu-HU" sz="1400" dirty="0"/>
              <a:t>városok és közösségek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 startAt="10"/>
            </a:pPr>
            <a:r>
              <a:rPr lang="hu-HU" sz="1400" dirty="0"/>
              <a:t>felelős fogyasztás és termelés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 startAt="10"/>
            </a:pPr>
            <a:r>
              <a:rPr lang="hu-HU" sz="1400" dirty="0"/>
              <a:t>fellépés az éghajlatváltozás ellen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 startAt="10"/>
            </a:pPr>
            <a:r>
              <a:rPr lang="hu-HU" sz="1400" dirty="0"/>
              <a:t>óceánok és tengerek védelme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 startAt="10"/>
            </a:pPr>
            <a:r>
              <a:rPr lang="hu-HU" sz="1400" dirty="0"/>
              <a:t>szárazföldi ökoszisztémák védelme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 startAt="10"/>
            </a:pPr>
            <a:r>
              <a:rPr lang="hu-HU" sz="1400" dirty="0"/>
              <a:t>béke, igazság és erős intézmények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 startAt="10"/>
            </a:pPr>
            <a:r>
              <a:rPr lang="hu-HU" sz="1400" dirty="0"/>
              <a:t>partnerség a célok </a:t>
            </a:r>
            <a:r>
              <a:rPr lang="hu-HU" sz="1400" dirty="0" smtClean="0"/>
              <a:t>eléréséért</a:t>
            </a:r>
            <a:endParaRPr lang="hu-HU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>
              <a:spcBef>
                <a:spcPts val="600"/>
              </a:spcBef>
            </a:pPr>
            <a:endParaRPr lang="hu-HU" sz="1400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397452E7-B912-4E13-99D2-CBF06D0F8F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7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3299BF88-E215-4A1B-9735-290BA5C4973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323528" y="3435846"/>
            <a:ext cx="2808312" cy="93610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hu-HU" altLang="ko-KR" b="1" dirty="0" err="1" smtClean="0">
                <a:solidFill>
                  <a:schemeClr val="accent1"/>
                </a:solidFill>
                <a:latin typeface="+mj-lt"/>
                <a:cs typeface="Arial" pitchFamily="34" charset="0"/>
              </a:rPr>
              <a:t>Tourism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hu-HU" altLang="ko-KR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for</a:t>
            </a:r>
            <a:r>
              <a:rPr lang="hu-HU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hu-HU" altLang="ko-KR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SDGs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Diamond 2"/>
          <p:cNvSpPr/>
          <p:nvPr/>
        </p:nvSpPr>
        <p:spPr>
          <a:xfrm>
            <a:off x="3439325" y="2787774"/>
            <a:ext cx="1033264" cy="1033264"/>
          </a:xfrm>
          <a:prstGeom prst="diamond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23528" y="4515966"/>
            <a:ext cx="28083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  <a:hlinkClick r:id="rId2"/>
              </a:rPr>
              <a:t>http</a:t>
            </a:r>
            <a:r>
              <a:rPr lang="hu-HU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  <a:hlinkClick r:id="rId2"/>
              </a:rPr>
              <a:t>://tourism4sdgs.org</a:t>
            </a:r>
            <a:r>
              <a:rPr lang="hu-HU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  <a:hlinkClick r:id="rId2"/>
              </a:rPr>
              <a:t>/</a:t>
            </a:r>
            <a:r>
              <a:rPr lang="hu-HU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499993" y="3706673"/>
            <a:ext cx="4384537" cy="855879"/>
            <a:chOff x="4860936" y="3028095"/>
            <a:chExt cx="3743514" cy="855879"/>
          </a:xfrm>
        </p:grpSpPr>
        <p:sp>
          <p:nvSpPr>
            <p:cNvPr id="11" name="TextBox 10"/>
            <p:cNvSpPr txBox="1"/>
            <p:nvPr/>
          </p:nvSpPr>
          <p:spPr>
            <a:xfrm>
              <a:off x="4860936" y="3576197"/>
              <a:ext cx="374351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14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People</a:t>
              </a:r>
              <a:r>
                <a:rPr lang="hu-HU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– </a:t>
              </a:r>
              <a:r>
                <a:rPr lang="hu-HU" altLang="ko-KR" sz="14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Planet</a:t>
              </a:r>
              <a:r>
                <a:rPr lang="hu-HU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– </a:t>
              </a:r>
              <a:r>
                <a:rPr lang="hu-HU" altLang="ko-KR" sz="14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Prosperity</a:t>
              </a:r>
              <a:r>
                <a:rPr lang="hu-HU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– </a:t>
              </a:r>
              <a:r>
                <a:rPr lang="hu-HU" altLang="ko-KR" sz="14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Peace</a:t>
              </a:r>
              <a:r>
                <a:rPr lang="hu-HU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– </a:t>
              </a:r>
              <a:r>
                <a:rPr lang="hu-HU" altLang="ko-KR" sz="14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Partnership</a:t>
              </a:r>
              <a:r>
                <a:rPr lang="hu-HU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60937" y="3028095"/>
              <a:ext cx="3743513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JOIN US TO THE 2030 JOURNEY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pic>
        <p:nvPicPr>
          <p:cNvPr id="14" name="Tartalom hely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753" y="-11272"/>
            <a:ext cx="3672408" cy="330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1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45942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4086222"/>
            <a:ext cx="9144000" cy="1057277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9"/>
          <p:cNvSpPr/>
          <p:nvPr/>
        </p:nvSpPr>
        <p:spPr>
          <a:xfrm>
            <a:off x="0" y="3291830"/>
            <a:ext cx="395536" cy="1368152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Block Arc 14"/>
          <p:cNvSpPr/>
          <p:nvPr/>
        </p:nvSpPr>
        <p:spPr>
          <a:xfrm rot="16200000">
            <a:off x="755765" y="3687685"/>
            <a:ext cx="576064" cy="576443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Text Placeholder 13"/>
          <p:cNvSpPr txBox="1">
            <a:spLocks/>
          </p:cNvSpPr>
          <p:nvPr/>
        </p:nvSpPr>
        <p:spPr>
          <a:xfrm>
            <a:off x="467545" y="4155926"/>
            <a:ext cx="8069980" cy="90576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hu-HU" altLang="ko-KR" sz="20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3. A fenntartható turizmusfejlesztés éve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hu-HU" altLang="ko-KR" sz="20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International Year of </a:t>
            </a:r>
            <a:r>
              <a:rPr lang="hu-HU" altLang="ko-KR" sz="20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Sustainable</a:t>
            </a:r>
            <a:r>
              <a:rPr lang="hu-HU" altLang="ko-KR" sz="20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hu-HU" altLang="ko-KR" sz="20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Tourism</a:t>
            </a:r>
            <a:r>
              <a:rPr lang="hu-HU" altLang="ko-KR" sz="20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hu-HU" altLang="ko-KR" sz="20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for</a:t>
            </a:r>
            <a:r>
              <a:rPr lang="hu-HU" altLang="ko-KR" sz="20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hu-HU" altLang="ko-KR" sz="20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Development</a:t>
            </a:r>
            <a:r>
              <a:rPr lang="hu-HU" altLang="ko-KR" sz="20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2017</a:t>
            </a:r>
            <a:endParaRPr lang="en-US" altLang="ko-KR" sz="20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CFF3C878-8AEB-4AC2-86C1-40E2366CCD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37525" y="4086223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3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altLang="ko-KR" dirty="0"/>
              <a:t>4</a:t>
            </a:r>
            <a:r>
              <a:rPr lang="hu-HU" altLang="ko-KR" dirty="0" smtClean="0"/>
              <a:t>. Klímaváltozás – CO</a:t>
            </a:r>
            <a:r>
              <a:rPr lang="hu-HU" altLang="ko-KR" baseline="-25000" dirty="0" smtClean="0"/>
              <a:t>2</a:t>
            </a:r>
            <a:r>
              <a:rPr lang="hu-HU" altLang="ko-KR" dirty="0" smtClean="0"/>
              <a:t> emisszió a turizmusban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hu-HU" altLang="ko-KR" dirty="0" smtClean="0"/>
              <a:t>KÖZLEKEDÉSI ESZKÖZÖK HASZNÁLATA A NEMZETKÖZI TURIZMUSBAN</a:t>
            </a:r>
            <a:endParaRPr lang="en-US" altLang="ko-KR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098011377"/>
              </p:ext>
            </p:extLst>
          </p:nvPr>
        </p:nvGraphicFramePr>
        <p:xfrm>
          <a:off x="2231232" y="1183272"/>
          <a:ext cx="6912768" cy="3466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1691" y="1275606"/>
            <a:ext cx="111171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4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1691" y="3018896"/>
            <a:ext cx="111171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 smtClean="0">
                <a:solidFill>
                  <a:schemeClr val="accent1"/>
                </a:solidFill>
                <a:cs typeface="Arial" pitchFamily="34" charset="0"/>
              </a:rPr>
              <a:t>0</a:t>
            </a:r>
            <a:r>
              <a:rPr lang="hu-HU" altLang="ko-KR" sz="4400" b="1" dirty="0" smtClean="0">
                <a:solidFill>
                  <a:schemeClr val="accent1"/>
                </a:solidFill>
                <a:cs typeface="Arial" pitchFamily="34" charset="0"/>
              </a:rPr>
              <a:t>2</a:t>
            </a:r>
            <a:endParaRPr lang="ko-KR" altLang="en-US" sz="4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1429493"/>
            <a:ext cx="12961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2016-ban a nemzetközi turistaérkezések 79%-a </a:t>
            </a:r>
            <a:r>
              <a:rPr lang="hu-HU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intraregionális</a:t>
            </a:r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, 21%-a </a:t>
            </a:r>
            <a:r>
              <a:rPr lang="hu-HU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interregionális</a:t>
            </a:r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viszonylatban zajlott.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3172783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 nemzetközi turizmus legfőbb célpontja Európa.</a:t>
            </a:r>
            <a:endParaRPr lang="hu-HU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204526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9941"/>
      </a:accent1>
      <a:accent2>
        <a:srgbClr val="A4D144"/>
      </a:accent2>
      <a:accent3>
        <a:srgbClr val="649941"/>
      </a:accent3>
      <a:accent4>
        <a:srgbClr val="A4D144"/>
      </a:accent4>
      <a:accent5>
        <a:srgbClr val="649941"/>
      </a:accent5>
      <a:accent6>
        <a:srgbClr val="A4D144"/>
      </a:accent6>
      <a:hlink>
        <a:srgbClr val="76923C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9941"/>
      </a:accent1>
      <a:accent2>
        <a:srgbClr val="A4D144"/>
      </a:accent2>
      <a:accent3>
        <a:srgbClr val="649941"/>
      </a:accent3>
      <a:accent4>
        <a:srgbClr val="A4D144"/>
      </a:accent4>
      <a:accent5>
        <a:srgbClr val="649941"/>
      </a:accent5>
      <a:accent6>
        <a:srgbClr val="A4D144"/>
      </a:accent6>
      <a:hlink>
        <a:srgbClr val="76923C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9941"/>
      </a:accent1>
      <a:accent2>
        <a:srgbClr val="A4D144"/>
      </a:accent2>
      <a:accent3>
        <a:srgbClr val="649941"/>
      </a:accent3>
      <a:accent4>
        <a:srgbClr val="A4D144"/>
      </a:accent4>
      <a:accent5>
        <a:srgbClr val="649941"/>
      </a:accent5>
      <a:accent6>
        <a:srgbClr val="A4D144"/>
      </a:accent6>
      <a:hlink>
        <a:srgbClr val="76923C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3" ma:contentTypeDescription="Új dokumentum létrehozása." ma:contentTypeScope="" ma:versionID="c23bfd4ab80462c9dfd759921dcf26e6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01a4622fc9b5fc2aea83d744953b9b87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B63C8F-7465-4888-847D-A1586F7399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4238E1A-69D5-4184-A3CB-A17BF6FAD80A}">
  <ds:schemaRefs>
    <ds:schemaRef ds:uri="http://schemas.microsoft.com/office/2006/metadata/properties"/>
    <ds:schemaRef ds:uri="http://schemas.microsoft.com/office/infopath/2007/PartnerControls"/>
    <ds:schemaRef ds:uri="http://purl.org/dc/dcmitype/"/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6ad025bc-9453-4e28-b64e-60578e9b89e7"/>
    <ds:schemaRef ds:uri="e497d766-9098-4312-9063-c7203b20471a"/>
  </ds:schemaRefs>
</ds:datastoreItem>
</file>

<file path=customXml/itemProps3.xml><?xml version="1.0" encoding="utf-8"?>
<ds:datastoreItem xmlns:ds="http://schemas.openxmlformats.org/officeDocument/2006/customXml" ds:itemID="{0939A596-D1A6-4DAB-B980-ABD5763091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385</Words>
  <Application>Microsoft Office PowerPoint</Application>
  <PresentationFormat>Diavetítés a képernyőre (16:9 oldalarány)</PresentationFormat>
  <Paragraphs>100</Paragraphs>
  <Slides>13</Slides>
  <Notes>4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3</vt:i4>
      </vt:variant>
      <vt:variant>
        <vt:lpstr>Diacímek</vt:lpstr>
      </vt:variant>
      <vt:variant>
        <vt:i4>13</vt:i4>
      </vt:variant>
    </vt:vector>
  </HeadingPairs>
  <TitlesOfParts>
    <vt:vector size="20" baseType="lpstr">
      <vt:lpstr>맑은 고딕</vt:lpstr>
      <vt:lpstr>Arial</vt:lpstr>
      <vt:lpstr>Arial Unicode MS</vt:lpstr>
      <vt:lpstr>Calibri</vt:lpstr>
      <vt:lpstr>Cover and End Slide Master</vt:lpstr>
      <vt:lpstr>Contents Slide Master</vt:lpstr>
      <vt:lpstr>Section Break Slide Master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K</cp:lastModifiedBy>
  <cp:revision>189</cp:revision>
  <dcterms:created xsi:type="dcterms:W3CDTF">2016-12-05T23:26:54Z</dcterms:created>
  <dcterms:modified xsi:type="dcterms:W3CDTF">2020-10-11T20:30:52Z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0x0101006EB6529532E12541A66AA8D5596F9D6F</vt:lpwstr>
  </property>
</Properties>
</file>